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5" r:id="rId10"/>
    <p:sldId id="264" r:id="rId11"/>
    <p:sldId id="266" r:id="rId12"/>
    <p:sldId id="268" r:id="rId13"/>
    <p:sldId id="270" r:id="rId14"/>
    <p:sldId id="272" r:id="rId15"/>
    <p:sldId id="274" r:id="rId16"/>
    <p:sldId id="276" r:id="rId17"/>
    <p:sldId id="275" r:id="rId18"/>
    <p:sldId id="273" r:id="rId19"/>
    <p:sldId id="271" r:id="rId20"/>
    <p:sldId id="269" r:id="rId21"/>
    <p:sldId id="267" r:id="rId2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80" y="78"/>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533400" y="309880"/>
            <a:ext cx="5715000" cy="464820"/>
          </a:xfrm>
          <a:prstGeom prst="rect">
            <a:avLst/>
          </a:prstGeom>
        </p:spPr>
        <p:txBody>
          <a:bodyPr vert="horz" lIns="91440" tIns="45720" rIns="91440" bIns="45720" rtlCol="0"/>
          <a:lstStyle>
            <a:lvl1pPr algn="l">
              <a:defRPr sz="1200"/>
            </a:lvl1pPr>
          </a:lstStyle>
          <a:p>
            <a:r>
              <a:rPr lang="en-US" sz="1600" dirty="0" smtClean="0"/>
              <a:t>The Influence of Inventions and Industrial Development on American Society</a:t>
            </a:r>
            <a:endParaRPr lang="en-US" sz="1600" dirty="0"/>
          </a:p>
        </p:txBody>
      </p:sp>
    </p:spTree>
    <p:extLst>
      <p:ext uri="{BB962C8B-B14F-4D97-AF65-F5344CB8AC3E}">
        <p14:creationId xmlns:p14="http://schemas.microsoft.com/office/powerpoint/2010/main" val="2129506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7ADFEA0-DAE6-4F2F-8748-116479897891}" type="datetimeFigureOut">
              <a:rPr lang="en-US" smtClean="0"/>
              <a:t>11/23/2015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28CC8D7-D5CC-4668-9449-5B96A0D83593}" type="slidenum">
              <a:rPr lang="en-US" smtClean="0"/>
              <a:t>‹#›</a:t>
            </a:fld>
            <a:endParaRPr lang="en-US"/>
          </a:p>
        </p:txBody>
      </p:sp>
    </p:spTree>
    <p:extLst>
      <p:ext uri="{BB962C8B-B14F-4D97-AF65-F5344CB8AC3E}">
        <p14:creationId xmlns:p14="http://schemas.microsoft.com/office/powerpoint/2010/main" val="90005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1EEAA4B-1CE1-4DD0-8EC9-03E0D0764836}"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34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99222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460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EEAA4B-1CE1-4DD0-8EC9-03E0D0764836}"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526919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EEAA4B-1CE1-4DD0-8EC9-03E0D0764836}" type="datetimeFigureOut">
              <a:rPr lang="en-US" smtClean="0"/>
              <a:t>11/23/2015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573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EEAA4B-1CE1-4DD0-8EC9-03E0D0764836}"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107004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EEAA4B-1CE1-4DD0-8EC9-03E0D0764836}" type="datetimeFigureOut">
              <a:rPr lang="en-US" smtClean="0"/>
              <a:t>11/23/2015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0553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EEAA4B-1CE1-4DD0-8EC9-03E0D0764836}" type="datetimeFigureOut">
              <a:rPr lang="en-US" smtClean="0"/>
              <a:t>11/23/2015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414545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EAA4B-1CE1-4DD0-8EC9-03E0D0764836}" type="datetimeFigureOut">
              <a:rPr lang="en-US" smtClean="0"/>
              <a:t>11/23/2015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79578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spTree>
    <p:extLst>
      <p:ext uri="{BB962C8B-B14F-4D97-AF65-F5344CB8AC3E}">
        <p14:creationId xmlns:p14="http://schemas.microsoft.com/office/powerpoint/2010/main" val="311790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EEAA4B-1CE1-4DD0-8EC9-03E0D0764836}" type="datetimeFigureOut">
              <a:rPr lang="en-US" smtClean="0"/>
              <a:t>11/23/2015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50DCE-F02B-48D3-BC3A-D8137151F029}" type="slidenum">
              <a:rPr lang="en-US" smtClean="0"/>
              <a:t>‹#›</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819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1EEAA4B-1CE1-4DD0-8EC9-03E0D0764836}" type="datetimeFigureOut">
              <a:rPr lang="en-US" smtClean="0"/>
              <a:t>11/23/2015</a:t>
            </a:fld>
            <a:endParaRPr lang="en-US"/>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1750DCE-F02B-48D3-BC3A-D8137151F029}" type="slidenum">
              <a:rPr lang="en-US" smtClean="0"/>
              <a:t>‹#›</a:t>
            </a:fld>
            <a:endParaRPr lang="en-US"/>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2159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dirty="0" smtClean="0">
                <a:solidFill>
                  <a:schemeClr val="accent1">
                    <a:lumMod val="50000"/>
                  </a:schemeClr>
                </a:solidFill>
                <a:latin typeface="+mn-lt"/>
              </a:rPr>
              <a:t>Thomas Jefferson: American Sphinx </a:t>
            </a:r>
            <a:endParaRPr lang="en-US" dirty="0">
              <a:solidFill>
                <a:schemeClr val="accent1">
                  <a:lumMod val="50000"/>
                </a:schemeClr>
              </a:solidFill>
              <a:latin typeface="+mn-lt"/>
            </a:endParaRPr>
          </a:p>
        </p:txBody>
      </p:sp>
      <p:sp>
        <p:nvSpPr>
          <p:cNvPr id="3" name="Subtitle 2"/>
          <p:cNvSpPr>
            <a:spLocks noGrp="1"/>
          </p:cNvSpPr>
          <p:nvPr>
            <p:ph type="subTitle" idx="1"/>
          </p:nvPr>
        </p:nvSpPr>
        <p:spPr/>
        <p:txBody>
          <a:bodyPr/>
          <a:lstStyle/>
          <a:p>
            <a:r>
              <a:rPr lang="en-US" dirty="0" smtClean="0">
                <a:solidFill>
                  <a:schemeClr val="accent1">
                    <a:lumMod val="50000"/>
                  </a:schemeClr>
                </a:solidFill>
                <a:cs typeface="Courier New" pitchFamily="49" charset="0"/>
              </a:rPr>
              <a:t>The Life and Political Career of Thomas Jefferson </a:t>
            </a:r>
            <a:endParaRPr lang="en-US" dirty="0">
              <a:solidFill>
                <a:schemeClr val="accent1">
                  <a:lumMod val="50000"/>
                </a:schemeClr>
              </a:solidFill>
              <a:cs typeface="Courier New"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Meriwether </a:t>
            </a:r>
            <a:r>
              <a:rPr lang="en-US" dirty="0" err="1" smtClean="0">
                <a:solidFill>
                  <a:schemeClr val="accent1">
                    <a:lumMod val="50000"/>
                  </a:schemeClr>
                </a:solidFill>
              </a:rPr>
              <a:t>lewis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849760"/>
            <a:ext cx="4485240" cy="5551040"/>
          </a:xfrm>
        </p:spPr>
      </p:pic>
      <p:sp>
        <p:nvSpPr>
          <p:cNvPr id="4" name="Text Placeholder 3"/>
          <p:cNvSpPr>
            <a:spLocks noGrp="1"/>
          </p:cNvSpPr>
          <p:nvPr>
            <p:ph type="body" sz="half" idx="2"/>
          </p:nvPr>
        </p:nvSpPr>
        <p:spPr/>
        <p:txBody>
          <a:bodyPr>
            <a:normAutofit fontScale="92500" lnSpcReduction="20000"/>
          </a:bodyPr>
          <a:lstStyle/>
          <a:p>
            <a:r>
              <a:rPr lang="en-US" sz="2400" dirty="0"/>
              <a:t>Thomas Jefferson hired this man to lead an expedition to explore the Louisiana Territory.  Although he was successful in his efforts to explore the Louisiana Purchase, later in his life, he suffered from alcoholism and depression.  He took his own life in 1809, just three years after the expedition concluded.</a:t>
            </a:r>
          </a:p>
          <a:p>
            <a:endParaRPr lang="en-US" dirty="0"/>
          </a:p>
        </p:txBody>
      </p:sp>
    </p:spTree>
    <p:extLst>
      <p:ext uri="{BB962C8B-B14F-4D97-AF65-F5344CB8AC3E}">
        <p14:creationId xmlns:p14="http://schemas.microsoft.com/office/powerpoint/2010/main" val="300759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Sally </a:t>
            </a:r>
            <a:r>
              <a:rPr lang="en-US" dirty="0" err="1" smtClean="0">
                <a:solidFill>
                  <a:schemeClr val="accent1">
                    <a:lumMod val="50000"/>
                  </a:schemeClr>
                </a:solidFill>
              </a:rPr>
              <a:t>Hemings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14800" y="1066800"/>
            <a:ext cx="4766183" cy="5029200"/>
          </a:xfrm>
        </p:spPr>
      </p:pic>
      <p:sp>
        <p:nvSpPr>
          <p:cNvPr id="4" name="Text Placeholder 3"/>
          <p:cNvSpPr>
            <a:spLocks noGrp="1"/>
          </p:cNvSpPr>
          <p:nvPr>
            <p:ph type="body" sz="half" idx="2"/>
          </p:nvPr>
        </p:nvSpPr>
        <p:spPr>
          <a:xfrm>
            <a:off x="685800" y="1905000"/>
            <a:ext cx="3291840" cy="3762294"/>
          </a:xfrm>
        </p:spPr>
        <p:txBody>
          <a:bodyPr>
            <a:normAutofit fontScale="92500"/>
          </a:bodyPr>
          <a:lstStyle/>
          <a:p>
            <a:r>
              <a:rPr lang="en-US" sz="2400" dirty="0"/>
              <a:t>She was Thomas Jefferson’s slave, and although the exact nature of their relationship is not known, it is almost certain that she bore Jefferson six children during her lifetime. </a:t>
            </a:r>
            <a:r>
              <a:rPr lang="en-US" sz="2400" dirty="0" smtClean="0"/>
              <a:t>When Jefferson died, his children were freed; however, Sally </a:t>
            </a:r>
            <a:r>
              <a:rPr lang="en-US" sz="2400" dirty="0" err="1" smtClean="0"/>
              <a:t>Hemings</a:t>
            </a:r>
            <a:r>
              <a:rPr lang="en-US" sz="2400" dirty="0" smtClean="0"/>
              <a:t> was not…</a:t>
            </a:r>
            <a:endParaRPr lang="en-US" sz="2400" dirty="0"/>
          </a:p>
          <a:p>
            <a:endParaRPr lang="en-US" dirty="0"/>
          </a:p>
        </p:txBody>
      </p:sp>
    </p:spTree>
    <p:extLst>
      <p:ext uri="{BB962C8B-B14F-4D97-AF65-F5344CB8AC3E}">
        <p14:creationId xmlns:p14="http://schemas.microsoft.com/office/powerpoint/2010/main" val="16862316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4610100" cy="1463040"/>
          </a:xfrm>
        </p:spPr>
        <p:txBody>
          <a:bodyPr/>
          <a:lstStyle/>
          <a:p>
            <a:pPr algn="l"/>
            <a:r>
              <a:rPr lang="en-US" dirty="0" smtClean="0">
                <a:solidFill>
                  <a:schemeClr val="accent1">
                    <a:lumMod val="50000"/>
                  </a:schemeClr>
                </a:solidFill>
              </a:rPr>
              <a:t>The declaration of independence</a:t>
            </a:r>
            <a:endParaRPr lang="en-US" dirty="0">
              <a:solidFill>
                <a:schemeClr val="accent1">
                  <a:lumMod val="50000"/>
                </a:schemeClr>
              </a:solidFill>
            </a:endParaRPr>
          </a:p>
        </p:txBody>
      </p:sp>
      <p:sp>
        <p:nvSpPr>
          <p:cNvPr id="4" name="Text Placeholder 3"/>
          <p:cNvSpPr>
            <a:spLocks noGrp="1"/>
          </p:cNvSpPr>
          <p:nvPr>
            <p:ph type="body" sz="half" idx="2"/>
          </p:nvPr>
        </p:nvSpPr>
        <p:spPr/>
        <p:txBody>
          <a:bodyPr>
            <a:noAutofit/>
          </a:bodyPr>
          <a:lstStyle/>
          <a:p>
            <a:r>
              <a:rPr lang="en-US" sz="1400" dirty="0"/>
              <a:t>In 1776, Thomas Jefferson authored this document: “We hold these truths to be self-evident: that all men are created equal, that they are endowed by their creator with certain unalienable rights; that among these are life, liberty, and the pursuit of happiness.” </a:t>
            </a: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2186" b="12186"/>
          <a:stretch>
            <a:fillRect/>
          </a:stretch>
        </p:blipFill>
        <p:spPr/>
      </p:pic>
    </p:spTree>
    <p:extLst>
      <p:ext uri="{BB962C8B-B14F-4D97-AF65-F5344CB8AC3E}">
        <p14:creationId xmlns:p14="http://schemas.microsoft.com/office/powerpoint/2010/main" val="2666433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statute of religious freedom</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71412" y="822325"/>
            <a:ext cx="4088939" cy="5184775"/>
          </a:xfrm>
        </p:spPr>
      </p:pic>
      <p:sp>
        <p:nvSpPr>
          <p:cNvPr id="4" name="Text Placeholder 3"/>
          <p:cNvSpPr>
            <a:spLocks noGrp="1"/>
          </p:cNvSpPr>
          <p:nvPr>
            <p:ph type="body" sz="half" idx="2"/>
          </p:nvPr>
        </p:nvSpPr>
        <p:spPr/>
        <p:txBody>
          <a:bodyPr>
            <a:normAutofit lnSpcReduction="10000"/>
          </a:bodyPr>
          <a:lstStyle/>
          <a:p>
            <a:r>
              <a:rPr lang="en-US" sz="2400" dirty="0"/>
              <a:t>Thomas Jefferson was the author of this resolution, as well, passed by the Virginia House of Delegates in 1786.  It forbid the government from forcing men and women to pay taxes for the support of the Anglican Church. </a:t>
            </a:r>
          </a:p>
          <a:p>
            <a:endParaRPr lang="en-US" dirty="0"/>
          </a:p>
        </p:txBody>
      </p:sp>
    </p:spTree>
    <p:extLst>
      <p:ext uri="{BB962C8B-B14F-4D97-AF65-F5344CB8AC3E}">
        <p14:creationId xmlns:p14="http://schemas.microsoft.com/office/powerpoint/2010/main" val="509653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Sedition act</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219200"/>
            <a:ext cx="4400550" cy="5029200"/>
          </a:xfrm>
        </p:spPr>
      </p:pic>
      <p:sp>
        <p:nvSpPr>
          <p:cNvPr id="4" name="Text Placeholder 3"/>
          <p:cNvSpPr>
            <a:spLocks noGrp="1"/>
          </p:cNvSpPr>
          <p:nvPr>
            <p:ph type="body" sz="half" idx="2"/>
          </p:nvPr>
        </p:nvSpPr>
        <p:spPr/>
        <p:txBody>
          <a:bodyPr>
            <a:normAutofit/>
          </a:bodyPr>
          <a:lstStyle/>
          <a:p>
            <a:r>
              <a:rPr lang="en-US" sz="2400" dirty="0"/>
              <a:t>During the Presidency of John Adams, this act was signed into law, forbidding the criticism of the government in voice or in print.  It was a clear violation of the first amendment to the Constitution. </a:t>
            </a:r>
          </a:p>
        </p:txBody>
      </p:sp>
    </p:spTree>
    <p:extLst>
      <p:ext uri="{BB962C8B-B14F-4D97-AF65-F5344CB8AC3E}">
        <p14:creationId xmlns:p14="http://schemas.microsoft.com/office/powerpoint/2010/main" val="2793105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Virginia and Kentucky resolutions</a:t>
            </a:r>
            <a:endParaRPr lang="en-US" dirty="0">
              <a:solidFill>
                <a:schemeClr val="accent1">
                  <a:lumMod val="50000"/>
                </a:schemeClr>
              </a:solidFill>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915" b="5915"/>
          <a:stretch>
            <a:fillRect/>
          </a:stretch>
        </p:blipFill>
        <p:spPr/>
      </p:pic>
      <p:sp>
        <p:nvSpPr>
          <p:cNvPr id="4" name="Text Placeholder 3"/>
          <p:cNvSpPr>
            <a:spLocks noGrp="1"/>
          </p:cNvSpPr>
          <p:nvPr>
            <p:ph type="body" sz="half" idx="2"/>
          </p:nvPr>
        </p:nvSpPr>
        <p:spPr/>
        <p:txBody>
          <a:bodyPr>
            <a:normAutofit fontScale="85000" lnSpcReduction="10000"/>
          </a:bodyPr>
          <a:lstStyle/>
          <a:p>
            <a:r>
              <a:rPr lang="en-US" dirty="0"/>
              <a:t>Thomas Jefferson and James Madison worked together on these resolutions, which suggested that the states could – individually or collectively – reject federal laws they deemed unconstitutional. </a:t>
            </a:r>
          </a:p>
          <a:p>
            <a:endParaRPr lang="en-US" dirty="0"/>
          </a:p>
        </p:txBody>
      </p:sp>
    </p:spTree>
    <p:extLst>
      <p:ext uri="{BB962C8B-B14F-4D97-AF65-F5344CB8AC3E}">
        <p14:creationId xmlns:p14="http://schemas.microsoft.com/office/powerpoint/2010/main" val="2067803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jefferson</a:t>
            </a:r>
            <a:r>
              <a:rPr lang="en-US" dirty="0" smtClean="0">
                <a:solidFill>
                  <a:schemeClr val="accent1">
                    <a:lumMod val="50000"/>
                  </a:schemeClr>
                </a:solidFill>
              </a:rPr>
              <a:t> bible</a:t>
            </a:r>
            <a:endParaRPr lang="en-US" dirty="0">
              <a:solidFill>
                <a:schemeClr val="accent1">
                  <a:lumMod val="50000"/>
                </a:schemeClr>
              </a:solidFill>
            </a:endParaRPr>
          </a:p>
        </p:txBody>
      </p:sp>
      <p:sp>
        <p:nvSpPr>
          <p:cNvPr id="8" name="Content Placeholder 7"/>
          <p:cNvSpPr>
            <a:spLocks noGrp="1"/>
          </p:cNvSpPr>
          <p:nvPr>
            <p:ph sz="half" idx="1"/>
          </p:nvPr>
        </p:nvSpPr>
        <p:spPr>
          <a:xfrm>
            <a:off x="762000" y="1905000"/>
            <a:ext cx="3566160" cy="4023360"/>
          </a:xfrm>
        </p:spPr>
        <p:txBody>
          <a:bodyPr>
            <a:normAutofit/>
          </a:bodyPr>
          <a:lstStyle/>
          <a:p>
            <a:r>
              <a:rPr lang="en-US" sz="2400" dirty="0"/>
              <a:t>A deist who denied the divinity of Christ, Jefferson nevertheless admired Jesus as a philosopher.  Using only the words of Christ in the gospels of Matthew, Mark, Luke, and John, he wrote this book, formally titled, </a:t>
            </a:r>
            <a:r>
              <a:rPr lang="en-US" sz="2400" i="1" u="sng" dirty="0"/>
              <a:t>The Life and Morals of Jesus of Nazareth</a:t>
            </a:r>
            <a:r>
              <a:rPr lang="en-US" sz="2400" dirty="0"/>
              <a:t>, better known by this name. </a:t>
            </a:r>
          </a:p>
        </p:txBody>
      </p:sp>
      <p:pic>
        <p:nvPicPr>
          <p:cNvPr id="11" name="Content Placeholder 10"/>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455054">
            <a:off x="4535877" y="997202"/>
            <a:ext cx="3927763" cy="5486400"/>
          </a:xfrm>
        </p:spPr>
      </p:pic>
    </p:spTree>
    <p:extLst>
      <p:ext uri="{BB962C8B-B14F-4D97-AF65-F5344CB8AC3E}">
        <p14:creationId xmlns:p14="http://schemas.microsoft.com/office/powerpoint/2010/main" val="558536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chemeClr val="accent1">
                    <a:lumMod val="50000"/>
                  </a:schemeClr>
                </a:solidFill>
              </a:rPr>
              <a:t>The Election of 1800</a:t>
            </a:r>
            <a:endParaRPr lang="en-US" dirty="0">
              <a:solidFill>
                <a:schemeClr val="accent1">
                  <a:lumMod val="50000"/>
                </a:schemeClr>
              </a:solidFill>
            </a:endParaRPr>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t="16221" b="16221"/>
          <a:stretch>
            <a:fillRect/>
          </a:stretch>
        </p:blipFill>
        <p:spPr/>
      </p:pic>
      <p:sp>
        <p:nvSpPr>
          <p:cNvPr id="4" name="Text Placeholder 3"/>
          <p:cNvSpPr>
            <a:spLocks noGrp="1"/>
          </p:cNvSpPr>
          <p:nvPr>
            <p:ph type="body" sz="half" idx="2"/>
          </p:nvPr>
        </p:nvSpPr>
        <p:spPr/>
        <p:txBody>
          <a:bodyPr>
            <a:normAutofit fontScale="92500" lnSpcReduction="20000"/>
          </a:bodyPr>
          <a:lstStyle/>
          <a:p>
            <a:r>
              <a:rPr lang="en-US" dirty="0"/>
              <a:t>This was the first time in American history that the power of the Presidency transferred from one political party to another – and it happened peaceful, through democratic means. </a:t>
            </a:r>
          </a:p>
          <a:p>
            <a:endParaRPr lang="en-US" dirty="0"/>
          </a:p>
        </p:txBody>
      </p:sp>
    </p:spTree>
    <p:extLst>
      <p:ext uri="{BB962C8B-B14F-4D97-AF65-F5344CB8AC3E}">
        <p14:creationId xmlns:p14="http://schemas.microsoft.com/office/powerpoint/2010/main" val="18871435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lumMod val="50000"/>
                  </a:schemeClr>
                </a:solidFill>
              </a:rPr>
              <a:t>The Louisiana Purchase of 1803</a:t>
            </a:r>
            <a:endParaRPr lang="en-US" dirty="0">
              <a:solidFill>
                <a:schemeClr val="accent1">
                  <a:lumMod val="50000"/>
                </a:schemeClr>
              </a:solidFill>
            </a:endParaRPr>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8326" b="8326"/>
          <a:stretch>
            <a:fillRect/>
          </a:stretch>
        </p:blipFill>
        <p:spPr/>
      </p:pic>
      <p:sp>
        <p:nvSpPr>
          <p:cNvPr id="7" name="Text Placeholder 6"/>
          <p:cNvSpPr>
            <a:spLocks noGrp="1"/>
          </p:cNvSpPr>
          <p:nvPr>
            <p:ph type="body" sz="half" idx="2"/>
          </p:nvPr>
        </p:nvSpPr>
        <p:spPr/>
        <p:txBody>
          <a:bodyPr/>
          <a:lstStyle/>
          <a:p>
            <a:r>
              <a:rPr lang="en-US" dirty="0"/>
              <a:t>While he was President, Thomas Jefferson went against his principles in order to acquire this French-owned territory. </a:t>
            </a:r>
          </a:p>
          <a:p>
            <a:endParaRPr lang="en-US" dirty="0"/>
          </a:p>
        </p:txBody>
      </p:sp>
    </p:spTree>
    <p:extLst>
      <p:ext uri="{BB962C8B-B14F-4D97-AF65-F5344CB8AC3E}">
        <p14:creationId xmlns:p14="http://schemas.microsoft.com/office/powerpoint/2010/main" val="2256538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
            </a:r>
            <a:r>
              <a:rPr lang="en-US" dirty="0" err="1" smtClean="0">
                <a:solidFill>
                  <a:schemeClr val="accent1">
                    <a:lumMod val="50000"/>
                  </a:schemeClr>
                </a:solidFill>
              </a:rPr>
              <a:t>barbary</a:t>
            </a:r>
            <a:r>
              <a:rPr lang="en-US" dirty="0" smtClean="0">
                <a:solidFill>
                  <a:schemeClr val="accent1">
                    <a:lumMod val="50000"/>
                  </a:schemeClr>
                </a:solidFill>
              </a:rPr>
              <a:t> pirates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61011" y="822325"/>
            <a:ext cx="3509741" cy="5184775"/>
          </a:xfrm>
        </p:spPr>
      </p:pic>
      <p:sp>
        <p:nvSpPr>
          <p:cNvPr id="4" name="Text Placeholder 3"/>
          <p:cNvSpPr>
            <a:spLocks noGrp="1"/>
          </p:cNvSpPr>
          <p:nvPr>
            <p:ph type="body" sz="half" idx="2"/>
          </p:nvPr>
        </p:nvSpPr>
        <p:spPr/>
        <p:txBody>
          <a:bodyPr>
            <a:normAutofit lnSpcReduction="10000"/>
          </a:bodyPr>
          <a:lstStyle/>
          <a:p>
            <a:r>
              <a:rPr lang="en-US" sz="2400" dirty="0"/>
              <a:t>Jefferson was angered during the course of his Presidency by a group of North African kingdoms in Algiers, Tunis, and Tripoli – where pirates attempted to hijack and demand ransoms for American ships, cargoes, and sailors. </a:t>
            </a:r>
          </a:p>
          <a:p>
            <a:endParaRPr lang="en-US" dirty="0"/>
          </a:p>
        </p:txBody>
      </p:sp>
    </p:spTree>
    <p:extLst>
      <p:ext uri="{BB962C8B-B14F-4D97-AF65-F5344CB8AC3E}">
        <p14:creationId xmlns:p14="http://schemas.microsoft.com/office/powerpoint/2010/main" val="169760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lumMod val="50000"/>
                  </a:schemeClr>
                </a:solidFill>
              </a:rPr>
              <a:t>George Mason</a:t>
            </a:r>
            <a:r>
              <a:rPr lang="en-US" dirty="0" smtClean="0">
                <a:solidFill>
                  <a:schemeClr val="accent1">
                    <a:lumMod val="75000"/>
                  </a:schemeClr>
                </a:solidFill>
              </a:rPr>
              <a:t>	</a:t>
            </a:r>
            <a:endParaRPr lang="en-US" dirty="0">
              <a:solidFill>
                <a:schemeClr val="accent1">
                  <a:lumMod val="75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68071" y="822325"/>
            <a:ext cx="4095620" cy="5184775"/>
          </a:xfrm>
        </p:spPr>
      </p:pic>
      <p:sp>
        <p:nvSpPr>
          <p:cNvPr id="6" name="Text Placeholder 5"/>
          <p:cNvSpPr>
            <a:spLocks noGrp="1"/>
          </p:cNvSpPr>
          <p:nvPr>
            <p:ph type="body" sz="half" idx="2"/>
          </p:nvPr>
        </p:nvSpPr>
        <p:spPr>
          <a:xfrm>
            <a:off x="685800" y="2257506"/>
            <a:ext cx="3374136" cy="3762294"/>
          </a:xfrm>
        </p:spPr>
        <p:txBody>
          <a:bodyPr>
            <a:normAutofit fontScale="92500" lnSpcReduction="10000"/>
          </a:bodyPr>
          <a:lstStyle/>
          <a:p>
            <a:r>
              <a:rPr lang="en-US" sz="2400" dirty="0"/>
              <a:t>This Virginian was the author of </a:t>
            </a:r>
            <a:r>
              <a:rPr lang="en-US" sz="2400" i="1" dirty="0"/>
              <a:t>The Virginia Declaration of Rights</a:t>
            </a:r>
            <a:r>
              <a:rPr lang="en-US" sz="2400" dirty="0"/>
              <a:t>, a document which inspired many of the amendments in the Bill of Rights.  He was an Antifederalist because he felt the Constitution did not adequately protect the rights of the people as it was written.</a:t>
            </a:r>
          </a:p>
          <a:p>
            <a:endParaRPr lang="en-US" dirty="0"/>
          </a:p>
        </p:txBody>
      </p:sp>
    </p:spTree>
    <p:extLst>
      <p:ext uri="{BB962C8B-B14F-4D97-AF65-F5344CB8AC3E}">
        <p14:creationId xmlns:p14="http://schemas.microsoft.com/office/powerpoint/2010/main" val="1692406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The attack of the </a:t>
            </a:r>
            <a:r>
              <a:rPr lang="en-US" dirty="0" err="1" smtClean="0">
                <a:solidFill>
                  <a:schemeClr val="accent1">
                    <a:lumMod val="50000"/>
                  </a:schemeClr>
                </a:solidFill>
              </a:rPr>
              <a:t>Uss</a:t>
            </a:r>
            <a:r>
              <a:rPr lang="en-US" dirty="0" smtClean="0">
                <a:solidFill>
                  <a:schemeClr val="accent1">
                    <a:lumMod val="50000"/>
                  </a:schemeClr>
                </a:solidFill>
              </a:rPr>
              <a:t> </a:t>
            </a:r>
            <a:r>
              <a:rPr lang="en-US" i="1" dirty="0" err="1" smtClean="0">
                <a:solidFill>
                  <a:schemeClr val="accent1">
                    <a:lumMod val="50000"/>
                  </a:schemeClr>
                </a:solidFill>
              </a:rPr>
              <a:t>chesapeake</a:t>
            </a:r>
            <a:endParaRPr lang="en-US" i="1"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0" y="1447800"/>
            <a:ext cx="4800325" cy="3886200"/>
          </a:xfrm>
        </p:spPr>
      </p:pic>
      <p:sp>
        <p:nvSpPr>
          <p:cNvPr id="4" name="Text Placeholder 3"/>
          <p:cNvSpPr>
            <a:spLocks noGrp="1"/>
          </p:cNvSpPr>
          <p:nvPr>
            <p:ph type="body" sz="half" idx="2"/>
          </p:nvPr>
        </p:nvSpPr>
        <p:spPr>
          <a:xfrm>
            <a:off x="381000" y="1905000"/>
            <a:ext cx="3810000" cy="4114800"/>
          </a:xfrm>
        </p:spPr>
        <p:txBody>
          <a:bodyPr>
            <a:noAutofit/>
          </a:bodyPr>
          <a:lstStyle/>
          <a:p>
            <a:r>
              <a:rPr lang="en-US" sz="2200" dirty="0"/>
              <a:t>English sailors attacked an American vessel off the coast of Virginia in 1807.  During the attack, three Americans were killed, four were impressed – or taken prisoner – and eighteen others were injured.  Although the incident took place five year prior to the war breaking out, this incident is still considered one of the main reasons for the War of 1812. </a:t>
            </a:r>
          </a:p>
        </p:txBody>
      </p:sp>
    </p:spTree>
    <p:extLst>
      <p:ext uri="{BB962C8B-B14F-4D97-AF65-F5344CB8AC3E}">
        <p14:creationId xmlns:p14="http://schemas.microsoft.com/office/powerpoint/2010/main" val="12004057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960138"/>
            <a:ext cx="5257800" cy="1463040"/>
          </a:xfrm>
        </p:spPr>
        <p:txBody>
          <a:bodyPr/>
          <a:lstStyle/>
          <a:p>
            <a:pPr algn="l"/>
            <a:r>
              <a:rPr lang="en-US" dirty="0" smtClean="0">
                <a:solidFill>
                  <a:schemeClr val="accent1">
                    <a:lumMod val="50000"/>
                  </a:schemeClr>
                </a:solidFill>
              </a:rPr>
              <a:t>The Embargo of 1807 – </a:t>
            </a:r>
            <a:br>
              <a:rPr lang="en-US" dirty="0" smtClean="0">
                <a:solidFill>
                  <a:schemeClr val="accent1">
                    <a:lumMod val="50000"/>
                  </a:schemeClr>
                </a:solidFill>
              </a:rPr>
            </a:br>
            <a:r>
              <a:rPr lang="en-US" dirty="0" smtClean="0">
                <a:solidFill>
                  <a:schemeClr val="accent1">
                    <a:lumMod val="50000"/>
                  </a:schemeClr>
                </a:solidFill>
              </a:rPr>
              <a:t>o-grab-me! Embargo</a:t>
            </a:r>
            <a:endParaRPr lang="en-US" dirty="0">
              <a:solidFill>
                <a:schemeClr val="accent1">
                  <a:lumMod val="50000"/>
                </a:schemeClr>
              </a:solidFill>
            </a:endParaRP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5961" b="5961"/>
          <a:stretch>
            <a:fillRect/>
          </a:stretch>
        </p:blipFill>
        <p:spPr>
          <a:xfrm>
            <a:off x="914400" y="228600"/>
            <a:ext cx="7391400" cy="4572000"/>
          </a:xfrm>
        </p:spPr>
      </p:pic>
      <p:sp>
        <p:nvSpPr>
          <p:cNvPr id="4" name="Text Placeholder 3"/>
          <p:cNvSpPr>
            <a:spLocks noGrp="1"/>
          </p:cNvSpPr>
          <p:nvPr>
            <p:ph type="body" sz="half" idx="2"/>
          </p:nvPr>
        </p:nvSpPr>
        <p:spPr/>
        <p:txBody>
          <a:bodyPr>
            <a:normAutofit fontScale="55000" lnSpcReduction="20000"/>
          </a:bodyPr>
          <a:lstStyle/>
          <a:p>
            <a:r>
              <a:rPr lang="en-US" sz="2400" dirty="0"/>
              <a:t>Although he was a strong believer in laissez-faire economics and free trade, Jefferson chose to force this act through Congress in 1807 – to punish the British for their wanton aggression against the United States of America. </a:t>
            </a:r>
          </a:p>
          <a:p>
            <a:endParaRPr lang="en-US" dirty="0"/>
          </a:p>
        </p:txBody>
      </p:sp>
    </p:spTree>
    <p:extLst>
      <p:ext uri="{BB962C8B-B14F-4D97-AF65-F5344CB8AC3E}">
        <p14:creationId xmlns:p14="http://schemas.microsoft.com/office/powerpoint/2010/main" val="484018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James Madison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3400" y="1143000"/>
            <a:ext cx="4054270" cy="4953000"/>
          </a:xfrm>
        </p:spPr>
      </p:pic>
      <p:sp>
        <p:nvSpPr>
          <p:cNvPr id="4" name="Text Placeholder 3"/>
          <p:cNvSpPr>
            <a:spLocks noGrp="1"/>
          </p:cNvSpPr>
          <p:nvPr>
            <p:ph type="body" sz="half" idx="2"/>
          </p:nvPr>
        </p:nvSpPr>
        <p:spPr/>
        <p:txBody>
          <a:bodyPr>
            <a:normAutofit fontScale="92500" lnSpcReduction="10000"/>
          </a:bodyPr>
          <a:lstStyle/>
          <a:p>
            <a:r>
              <a:rPr lang="en-US" sz="2400" dirty="0"/>
              <a:t>This man was Thomas Jefferson’s strongest political ally.  He served as Jefferson’s Secretary of State, and helped him to compose – and pass through the various legislatures and Congress – many of Jefferson’s most important law and resolutions. </a:t>
            </a:r>
          </a:p>
          <a:p>
            <a:endParaRPr lang="en-US" dirty="0"/>
          </a:p>
        </p:txBody>
      </p:sp>
    </p:spTree>
    <p:extLst>
      <p:ext uri="{BB962C8B-B14F-4D97-AF65-F5344CB8AC3E}">
        <p14:creationId xmlns:p14="http://schemas.microsoft.com/office/powerpoint/2010/main" val="3783022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1">
                    <a:lumMod val="50000"/>
                  </a:schemeClr>
                </a:solidFill>
              </a:rPr>
              <a:t>SacaGawea</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50" y="947889"/>
            <a:ext cx="4259263" cy="4933646"/>
          </a:xfrm>
        </p:spPr>
      </p:pic>
      <p:sp>
        <p:nvSpPr>
          <p:cNvPr id="4" name="Text Placeholder 3"/>
          <p:cNvSpPr>
            <a:spLocks noGrp="1"/>
          </p:cNvSpPr>
          <p:nvPr>
            <p:ph type="body" sz="half" idx="2"/>
          </p:nvPr>
        </p:nvSpPr>
        <p:spPr/>
        <p:txBody>
          <a:bodyPr/>
          <a:lstStyle/>
          <a:p>
            <a:r>
              <a:rPr lang="en-US" sz="2400" dirty="0"/>
              <a:t>This woman was critical to the Corps of Discovery’s successful exploration of the Louisiana Territory.  At the time of the mission, she was a teenage mother of one: Jean-Baptiste Charbonneau. </a:t>
            </a:r>
          </a:p>
          <a:p>
            <a:endParaRPr lang="en-US" dirty="0"/>
          </a:p>
        </p:txBody>
      </p:sp>
    </p:spTree>
    <p:extLst>
      <p:ext uri="{BB962C8B-B14F-4D97-AF65-F5344CB8AC3E}">
        <p14:creationId xmlns:p14="http://schemas.microsoft.com/office/powerpoint/2010/main" val="3018680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Wythe</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800" y="1295400"/>
            <a:ext cx="3790950" cy="4638675"/>
          </a:xfrm>
        </p:spPr>
      </p:pic>
      <p:sp>
        <p:nvSpPr>
          <p:cNvPr id="4" name="Text Placeholder 3"/>
          <p:cNvSpPr>
            <a:spLocks noGrp="1"/>
          </p:cNvSpPr>
          <p:nvPr>
            <p:ph type="body" sz="half" idx="2"/>
          </p:nvPr>
        </p:nvSpPr>
        <p:spPr/>
        <p:txBody>
          <a:bodyPr>
            <a:normAutofit lnSpcReduction="10000"/>
          </a:bodyPr>
          <a:lstStyle/>
          <a:p>
            <a:r>
              <a:rPr lang="en-US" sz="2400" dirty="0"/>
              <a:t>This </a:t>
            </a:r>
            <a:r>
              <a:rPr lang="en-US" sz="2400" dirty="0" smtClean="0"/>
              <a:t>man </a:t>
            </a:r>
            <a:r>
              <a:rPr lang="en-US" sz="2400" dirty="0"/>
              <a:t>was a signer of the Declaration of Independence – and he was the teacher of the document’s author at the College of William &amp; Mary.  </a:t>
            </a:r>
            <a:r>
              <a:rPr lang="en-US" sz="2400" dirty="0" smtClean="0"/>
              <a:t>He also taught James Madison, John Marshall, and Henry Clay.</a:t>
            </a:r>
            <a:endParaRPr lang="en-US" sz="2400" dirty="0"/>
          </a:p>
          <a:p>
            <a:endParaRPr lang="en-US" dirty="0"/>
          </a:p>
        </p:txBody>
      </p:sp>
    </p:spTree>
    <p:extLst>
      <p:ext uri="{BB962C8B-B14F-4D97-AF65-F5344CB8AC3E}">
        <p14:creationId xmlns:p14="http://schemas.microsoft.com/office/powerpoint/2010/main" val="303826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Aaron Burr</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09613" y="822325"/>
            <a:ext cx="3812537" cy="5184775"/>
          </a:xfrm>
        </p:spPr>
      </p:pic>
      <p:sp>
        <p:nvSpPr>
          <p:cNvPr id="4" name="Text Placeholder 3"/>
          <p:cNvSpPr>
            <a:spLocks noGrp="1"/>
          </p:cNvSpPr>
          <p:nvPr>
            <p:ph type="body" sz="half" idx="2"/>
          </p:nvPr>
        </p:nvSpPr>
        <p:spPr/>
        <p:txBody>
          <a:bodyPr>
            <a:normAutofit fontScale="92500" lnSpcReduction="10000"/>
          </a:bodyPr>
          <a:lstStyle/>
          <a:p>
            <a:r>
              <a:rPr lang="en-US" sz="2400" dirty="0"/>
              <a:t>While he was serving as Thomas Jefferson’s Vice President, this man fought a duel against Alexander Hamilton and murdered him in cold blood.  Dropped from the ticket in 1804, he would eventually be put on trial for treason against the United States; he was not convicted. </a:t>
            </a:r>
          </a:p>
          <a:p>
            <a:endParaRPr lang="en-US" dirty="0"/>
          </a:p>
        </p:txBody>
      </p:sp>
    </p:spTree>
    <p:extLst>
      <p:ext uri="{BB962C8B-B14F-4D97-AF65-F5344CB8AC3E}">
        <p14:creationId xmlns:p14="http://schemas.microsoft.com/office/powerpoint/2010/main" val="3987847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John Adams</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9600" y="990600"/>
            <a:ext cx="3808982" cy="4724400"/>
          </a:xfrm>
        </p:spPr>
      </p:pic>
      <p:sp>
        <p:nvSpPr>
          <p:cNvPr id="4" name="Text Placeholder 3"/>
          <p:cNvSpPr>
            <a:spLocks noGrp="1"/>
          </p:cNvSpPr>
          <p:nvPr>
            <p:ph type="body" sz="half" idx="2"/>
          </p:nvPr>
        </p:nvSpPr>
        <p:spPr/>
        <p:txBody>
          <a:bodyPr/>
          <a:lstStyle/>
          <a:p>
            <a:r>
              <a:rPr lang="en-US" dirty="0"/>
              <a:t>This man was one of Jefferson’s closest friends and one of his bitterest rivals</a:t>
            </a:r>
            <a:r>
              <a:rPr lang="en-US" dirty="0" smtClean="0"/>
              <a:t>.  The two men had worked cooperatively on the Declaration of Independence, and both were diplomats to Europe, helping the US to gain recognition during the Revolutionary War.  </a:t>
            </a:r>
            <a:r>
              <a:rPr lang="en-US" dirty="0"/>
              <a:t>Jefferson ran against him for President twice: losing in 1796, but winning in 1800. </a:t>
            </a:r>
            <a:r>
              <a:rPr lang="en-US" dirty="0" smtClean="0"/>
              <a:t>This ruined their friendship.  But later in life, they made amends.  Both died on the same date: July 4</a:t>
            </a:r>
            <a:r>
              <a:rPr lang="en-US" baseline="30000" dirty="0" smtClean="0"/>
              <a:t>th</a:t>
            </a:r>
            <a:r>
              <a:rPr lang="en-US" dirty="0" smtClean="0"/>
              <a:t>, 1826. </a:t>
            </a:r>
            <a:endParaRPr lang="en-US" dirty="0"/>
          </a:p>
          <a:p>
            <a:endParaRPr lang="en-US" dirty="0"/>
          </a:p>
        </p:txBody>
      </p:sp>
    </p:spTree>
    <p:extLst>
      <p:ext uri="{BB962C8B-B14F-4D97-AF65-F5344CB8AC3E}">
        <p14:creationId xmlns:p14="http://schemas.microsoft.com/office/powerpoint/2010/main" val="26218345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525000" cy="7254874"/>
          </a:xfrm>
        </p:spPr>
      </p:pic>
      <p:sp>
        <p:nvSpPr>
          <p:cNvPr id="2" name="Title 1"/>
          <p:cNvSpPr>
            <a:spLocks noGrp="1"/>
          </p:cNvSpPr>
          <p:nvPr>
            <p:ph type="title"/>
          </p:nvPr>
        </p:nvSpPr>
        <p:spPr>
          <a:xfrm>
            <a:off x="0" y="228600"/>
            <a:ext cx="3291840" cy="1737360"/>
          </a:xfrm>
        </p:spPr>
        <p:txBody>
          <a:bodyPr/>
          <a:lstStyle/>
          <a:p>
            <a:r>
              <a:rPr lang="en-US" dirty="0" smtClean="0">
                <a:solidFill>
                  <a:schemeClr val="tx1"/>
                </a:solidFill>
              </a:rPr>
              <a:t>Alexander Hamilton</a:t>
            </a:r>
            <a:endParaRPr lang="en-US" dirty="0">
              <a:solidFill>
                <a:schemeClr val="tx1"/>
              </a:solidFill>
            </a:endParaRPr>
          </a:p>
        </p:txBody>
      </p:sp>
      <p:sp>
        <p:nvSpPr>
          <p:cNvPr id="4" name="Text Placeholder 3"/>
          <p:cNvSpPr>
            <a:spLocks noGrp="1"/>
          </p:cNvSpPr>
          <p:nvPr>
            <p:ph type="body" sz="half" idx="2"/>
          </p:nvPr>
        </p:nvSpPr>
        <p:spPr>
          <a:xfrm>
            <a:off x="5410200" y="2667000"/>
            <a:ext cx="3291840" cy="3762294"/>
          </a:xfrm>
        </p:spPr>
        <p:txBody>
          <a:bodyPr>
            <a:normAutofit/>
          </a:bodyPr>
          <a:lstStyle/>
          <a:p>
            <a:endParaRPr lang="en-US" sz="2400" dirty="0"/>
          </a:p>
        </p:txBody>
      </p:sp>
      <p:sp>
        <p:nvSpPr>
          <p:cNvPr id="6" name="Rounded Rectangle 5"/>
          <p:cNvSpPr/>
          <p:nvPr/>
        </p:nvSpPr>
        <p:spPr>
          <a:xfrm>
            <a:off x="4953000" y="4038600"/>
            <a:ext cx="3810000" cy="21820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en-US" dirty="0"/>
              <a:t>He was the founder of the Federalist Party, and Thomas Jefferson’s main rival during the late 18</a:t>
            </a:r>
            <a:r>
              <a:rPr lang="en-US" baseline="30000" dirty="0"/>
              <a:t>th</a:t>
            </a:r>
            <a:r>
              <a:rPr lang="en-US" dirty="0"/>
              <a:t> Century.  His political ambitions were largely unfulfilled.  In 1804, he was shot to death in a duel.</a:t>
            </a:r>
          </a:p>
        </p:txBody>
      </p:sp>
    </p:spTree>
    <p:extLst>
      <p:ext uri="{BB962C8B-B14F-4D97-AF65-F5344CB8AC3E}">
        <p14:creationId xmlns:p14="http://schemas.microsoft.com/office/powerpoint/2010/main" val="690245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50000"/>
                  </a:schemeClr>
                </a:solidFill>
              </a:rPr>
              <a:t>George Washington</a:t>
            </a:r>
            <a:endParaRPr lang="en-US" dirty="0">
              <a:solidFill>
                <a:schemeClr val="accent1">
                  <a:lumMod val="50000"/>
                </a:schemeClr>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08146" y="822325"/>
            <a:ext cx="3415470" cy="5184775"/>
          </a:xfrm>
        </p:spPr>
      </p:pic>
      <p:sp>
        <p:nvSpPr>
          <p:cNvPr id="4" name="Text Placeholder 3"/>
          <p:cNvSpPr>
            <a:spLocks noGrp="1"/>
          </p:cNvSpPr>
          <p:nvPr>
            <p:ph type="body" sz="half" idx="2"/>
          </p:nvPr>
        </p:nvSpPr>
        <p:spPr/>
        <p:txBody>
          <a:bodyPr/>
          <a:lstStyle/>
          <a:p>
            <a:r>
              <a:rPr lang="en-US" sz="2400" dirty="0"/>
              <a:t>While this man was President he appointed Thomas Jefferson as Secretary of State.  Although he admired Jefferson for his intellect and political savvy, he probably more sympathetic to Hamilton. </a:t>
            </a:r>
          </a:p>
          <a:p>
            <a:endParaRPr lang="en-US" dirty="0"/>
          </a:p>
        </p:txBody>
      </p:sp>
    </p:spTree>
    <p:extLst>
      <p:ext uri="{BB962C8B-B14F-4D97-AF65-F5344CB8AC3E}">
        <p14:creationId xmlns:p14="http://schemas.microsoft.com/office/powerpoint/2010/main" val="40427103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3006</TotalTime>
  <Words>971</Words>
  <Application>Microsoft Office PowerPoint</Application>
  <PresentationFormat>On-screen Show (4:3)</PresentationFormat>
  <Paragraphs>42</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Calibri</vt:lpstr>
      <vt:lpstr>Constantia</vt:lpstr>
      <vt:lpstr>Courier New</vt:lpstr>
      <vt:lpstr>Tw Cen MT</vt:lpstr>
      <vt:lpstr>Tw Cen MT Condensed</vt:lpstr>
      <vt:lpstr>Wingdings 3</vt:lpstr>
      <vt:lpstr>Integral</vt:lpstr>
      <vt:lpstr>Thomas Jefferson: American Sphinx </vt:lpstr>
      <vt:lpstr>George Mason </vt:lpstr>
      <vt:lpstr>James Madison</vt:lpstr>
      <vt:lpstr>SacaGawea</vt:lpstr>
      <vt:lpstr>George Wythe</vt:lpstr>
      <vt:lpstr>Aaron Burr</vt:lpstr>
      <vt:lpstr>John Adams</vt:lpstr>
      <vt:lpstr>Alexander Hamilton</vt:lpstr>
      <vt:lpstr>George Washington</vt:lpstr>
      <vt:lpstr>Meriwether lewis</vt:lpstr>
      <vt:lpstr>Sally Hemings</vt:lpstr>
      <vt:lpstr>The declaration of independence</vt:lpstr>
      <vt:lpstr>The Virginia statute of religious freedom</vt:lpstr>
      <vt:lpstr>Sedition act</vt:lpstr>
      <vt:lpstr>The Virginia and Kentucky resolutions</vt:lpstr>
      <vt:lpstr>The jefferson bible</vt:lpstr>
      <vt:lpstr>The Election of 1800</vt:lpstr>
      <vt:lpstr>The Louisiana Purchase of 1803</vt:lpstr>
      <vt:lpstr>The barbary pirates</vt:lpstr>
      <vt:lpstr>The attack of the Uss chesapeake</vt:lpstr>
      <vt:lpstr>The Embargo of 1807 –  o-grab-me! Embargo</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Inventors and Inventions of the 19th Century</dc:title>
  <dc:creator>Adam Patrick Henry</dc:creator>
  <cp:lastModifiedBy>Adam Henry</cp:lastModifiedBy>
  <cp:revision>269</cp:revision>
  <dcterms:created xsi:type="dcterms:W3CDTF">2010-10-12T22:08:11Z</dcterms:created>
  <dcterms:modified xsi:type="dcterms:W3CDTF">2015-11-23T12:14:15Z</dcterms:modified>
</cp:coreProperties>
</file>